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Playfair Display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Oswa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92A21B-C4D5-401D-95D9-49C414E7D47F}">
  <a:tblStyle styleId="{6892A21B-C4D5-401D-95D9-49C414E7D4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20" Type="http://schemas.openxmlformats.org/officeDocument/2006/relationships/slide" Target="slides/slide13.xml"/><Relationship Id="rId42" Type="http://schemas.openxmlformats.org/officeDocument/2006/relationships/font" Target="fonts/Montserrat-regular.fntdata"/><Relationship Id="rId41" Type="http://schemas.openxmlformats.org/officeDocument/2006/relationships/font" Target="fonts/PlayfairDisplay-boldItalic.fntdata"/><Relationship Id="rId22" Type="http://schemas.openxmlformats.org/officeDocument/2006/relationships/slide" Target="slides/slide15.xml"/><Relationship Id="rId44" Type="http://schemas.openxmlformats.org/officeDocument/2006/relationships/font" Target="fonts/Montserrat-italic.fntdata"/><Relationship Id="rId21" Type="http://schemas.openxmlformats.org/officeDocument/2006/relationships/slide" Target="slides/slide14.xml"/><Relationship Id="rId43" Type="http://schemas.openxmlformats.org/officeDocument/2006/relationships/font" Target="fonts/Montserrat-bold.fntdata"/><Relationship Id="rId24" Type="http://schemas.openxmlformats.org/officeDocument/2006/relationships/slide" Target="slides/slide17.xml"/><Relationship Id="rId46" Type="http://schemas.openxmlformats.org/officeDocument/2006/relationships/font" Target="fonts/Oswald-regular.fntdata"/><Relationship Id="rId23" Type="http://schemas.openxmlformats.org/officeDocument/2006/relationships/slide" Target="slides/slide16.xml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schemas.openxmlformats.org/officeDocument/2006/relationships/font" Target="fonts/Oswald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PlayfairDisplay-bold.fntdata"/><Relationship Id="rId16" Type="http://schemas.openxmlformats.org/officeDocument/2006/relationships/slide" Target="slides/slide9.xml"/><Relationship Id="rId38" Type="http://schemas.openxmlformats.org/officeDocument/2006/relationships/font" Target="fonts/PlayfairDisplay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54206d3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54206d3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4206d3d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4206d3d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a721884b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a721884b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54206d3d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54206d3d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54206d3d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54206d3d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54206d3d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54206d3d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4fef6bb3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4fef6bb3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6241fed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6241fed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6241fede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6241fed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4fef6bb3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4fef6bb3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4206d3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4206d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4fef6bb3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4fef6bb3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4fef6bb3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4fef6bb3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a721884b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a721884b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4fef6bb3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4fef6bb3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3bf03809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53bf03809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4fef6bb3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4fef6bb3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54206d3d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54206d3d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3a3fb1d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3a3fb1d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Sprouts - opt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Aluminum foil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Bamboo mat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- no/little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tending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Waste - all of the plant’s eaten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9c3def2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19c3def2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926adbac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926adbac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haven’t tried before - or tricky, not as likeable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Basil - quickest sprouting/growing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Alfalfa - quintessential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Mung - large, great tasting - &gt;protein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Lemon - best tasting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 seedlings - like melons - taste like fruit itself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Kale - great for growing into bigger plant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Cucumber - easy to sprout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Chervil tastes great - but so long to grow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Papalo - hard to sprout</a:t>
            </a:r>
            <a:br>
              <a:rPr lang="en"/>
            </a:br>
            <a:r>
              <a:rPr lang="en"/>
              <a:t>Rice doesn’t sprout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- allergenic (mung is the same, tastes better too)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Brassicas - don’t taste as great (if people like the taste, then it’s a maybe)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Lentils - abrasive - on teeth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Jute - same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Garlic, etc. come from bulbs, not seeds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Wheatgrass - little allergenic, harsh tasting - tangy strong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Hemp - associated with drugs - pychoactive chemicals - bad for kids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Buckwheat - hard to transfer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Reason - flimsy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Tastes great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a721884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a721884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1926adbac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1926adbac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haven’t tried before - or tricky, not as likeable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Basil - quickest sprouting/growing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Alfalfa - quintessential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Mung - large, great tasting - &gt;protein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Lemon - best tasting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Fruit seedlings - like melons - taste like fruit itself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Kale - great for growing into bigger plant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Cucumber - easy to sprout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Chervil tastes great - but so long to grow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Papalo - hard to sprout</a:t>
            </a:r>
            <a:br>
              <a:rPr lang="en"/>
            </a:br>
            <a:r>
              <a:rPr lang="en"/>
              <a:t>Rice doesn’t sprout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Soy - allergenic (mung is the same, tastes better too)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Brassicas - don’t taste as great (if people like the taste, then it’s a maybe)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Lentils - abrasive - on teeth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Jute - same issue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Garlic, etc. come from bulbs, not seeds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Wheatgrass - little allergenic, harsh tasting - tangy strong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Hemp - associated with drugs - pychoactive chemicals - bad for kids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9d9af5b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9d9af5b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54206d3d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54206d3d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926adba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926adba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54206d3d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54206d3d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54206d3d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54206d3d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53bf0380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53bf0380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11700" y="1389600"/>
            <a:ext cx="3830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3830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veganville.info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M6qcPkddT4I" TargetMode="External"/><Relationship Id="rId4" Type="http://schemas.openxmlformats.org/officeDocument/2006/relationships/hyperlink" Target="https://www.youtube.com/results?search_query=behind+the+seeds+tour+epco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localgrownsalads.com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grotonomy.com/tower-garden-future-growing-true-garden-ibiza-farm/" TargetMode="External"/><Relationship Id="rId4" Type="http://schemas.openxmlformats.org/officeDocument/2006/relationships/hyperlink" Target="http://brittany-bunk.weebly.com/financial-investments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amazon.co.uk/Kenley-Seed-Sprouter-Kit-Germinator/dp/B07D981DW8/ref=sr_1_17?keywords=microgreens+tray&amp;qid=1644701801&amp;sr=8-17" TargetMode="External"/><Relationship Id="rId4" Type="http://schemas.openxmlformats.org/officeDocument/2006/relationships/hyperlink" Target="https://www.amazon.co.uk/dp/B07SH559GB/ref=emc_b_5_t" TargetMode="External"/><Relationship Id="rId5" Type="http://schemas.openxmlformats.org/officeDocument/2006/relationships/hyperlink" Target="https://www.amazon.co.uk/Stainless-Filter-Screen-Kitchen-Filtration/dp/B08TTHMSKP/ref=sr_1_5?crid=54RV7CT1MUT2&amp;keywords=mesh+screen+roll+cloth&amp;qid=1644891198&amp;sprefix=mesh+screen+roll+cloth%2Caps%2C534&amp;sr=8-5" TargetMode="External"/><Relationship Id="rId6" Type="http://schemas.openxmlformats.org/officeDocument/2006/relationships/hyperlink" Target="https://www.amazon.co.uk/Fuuner-Greenhouse-Propagator-Hydroponic-Germination/dp/B08NYMD29T/ref=sr_1_9?keywords=microgreens+tray&amp;qid=1644701801&amp;sr=8-9" TargetMode="External"/><Relationship Id="rId7" Type="http://schemas.openxmlformats.org/officeDocument/2006/relationships/hyperlink" Target="https://www.amazon.co.uk/Spectrum-Gardening-Seedlings-Hydroponics-Succulent/dp/B0912VBMNL/ref=sr_1_42?crid=24SMMAWS7MLMS&amp;keywords=led+grow+lights&amp;qid=1644701949&amp;sprefix=led+grow+light%2Caps%2C529&amp;sr=8-42" TargetMode="External"/><Relationship Id="rId8" Type="http://schemas.openxmlformats.org/officeDocument/2006/relationships/hyperlink" Target="https://www.amazon.co.uk/Ultra-Long-Control-600LEDs-Bedroom-Options/dp/B0874F6VK6/ref=sr_1_5?crid=3KSTKGOBIY94N&amp;keywords=led+strips&amp;qid=1647191731&amp;sprefix=led+str%2Caps%2C503&amp;sr=8-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mazon.co.uk/DOKIO-Portable-Flexible-Controller-Charging/dp/B07YKPH4Z6?ref_=ast_sto_dp" TargetMode="External"/><Relationship Id="rId4" Type="http://schemas.openxmlformats.org/officeDocument/2006/relationships/hyperlink" Target="https://www.amazon.co.uk/s?k=portable+power+station&amp;crid=17I0OF8F9O3U3&amp;sprefix=portable+power+station%2Caps%2C304&amp;ref=nb_sb_noss_1" TargetMode="External"/><Relationship Id="rId5" Type="http://schemas.openxmlformats.org/officeDocument/2006/relationships/hyperlink" Target="https://www.amazon.co.uk/Portable-Station-40800mAh-Flashlight-Emergency/dp/B08P7C64M3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mazon.co.uk/AeroGarden-Black-Farm-24Plus-Salad/dp/B08GV72PLM/ref=sr_1_3?crid=2NTC70XNMHQ22&amp;keywords=aerogarden+farm&amp;qid=1644693759&amp;sprefix=aerogarden+farm+%2Caps%2C973&amp;sr=8-3" TargetMode="External"/><Relationship Id="rId4" Type="http://schemas.openxmlformats.org/officeDocument/2006/relationships/hyperlink" Target="https://www.amazon.co.uk/AeroGarden-AeroVoir-Garden-Watering-System/dp/B084Q966P3/ref=sr_1_9?crid=2NTC70XNMHQ22&amp;keywords=aerogarden+farm&amp;qid=1644693759&amp;sprefix=aerogarden+farm+%2Caps%2C973&amp;sr=8-9" TargetMode="External"/><Relationship Id="rId5" Type="http://schemas.openxmlformats.org/officeDocument/2006/relationships/hyperlink" Target="https://www.amazon.co.uk/BIPY-Hydroponic-Planting-Sponge-Plastic/dp/B075GLHHVP/ref=sr_1_19?keywords=hydroponic%2Bsponges&amp;qid=1644700677&amp;sr=8-19&amp;th=1" TargetMode="External"/><Relationship Id="rId6" Type="http://schemas.openxmlformats.org/officeDocument/2006/relationships/hyperlink" Target="https://www.amazon.co.uk/YQYAZL-Irrigation-Hydroponic-Absorbent-Automatic/dp/B09PBGJH39/ref=sr_1_4?crid=27A9FTFBWM6AR&amp;keywords=drip%2Birrigation%2Bcord&amp;qid=1644706146&amp;s=outdoors&amp;sprefix=drip%2Birrigation%2Bcor%2Coutdoor%2C287&amp;sr=1-4&amp;th=1" TargetMode="External"/><Relationship Id="rId7" Type="http://schemas.openxmlformats.org/officeDocument/2006/relationships/hyperlink" Target="https://www.amazon.co.uk/AeroGarden-Be-the-Bee-Pollinator/dp/B01D5G88ZE/ref=sr_1_1_sspa?crid=2MJSP9WY2XY3T&amp;keywords=bee+the+bee+pollinator&amp;qid=1644701161&amp;sprefix=bee+the+bee+pollinato%2Caps%2C372&amp;sr=8-1-spons&amp;psc=1&amp;spLa=ZW5jcnlwdGVkUXVhbGlmaWVyPUE3UkZaQTBYVUZEU1AmZW5jcnlwdGVkSWQ9QTA2Nzg4ODkxWVdHSDI0MFJMSVpNJmVuY3J5cHRlZEFkSWQ9QTAxMzUyMThDN0wyRkdNOENDWjkmd2lkZ2V0TmFtZT1zcF9hdGYmYWN0aW9uPWNsaWNrUmVkaXJlY3QmZG9Ob3RMb2dDbGljaz10cnV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amazon.com/Indoor-Hydroponics-System-Vegetables-Hydroponic/dp/B09PK631HM/ref=sr_1_21?crid=30M05JXRWI4TE&amp;keywords=hydroponic+garden&amp;qid=1644707015&amp;refinements=p_36%3A100000-&amp;rnid=2661611011&amp;sprefix=hy%2Caps%2C730&amp;sr=8-21" TargetMode="External"/><Relationship Id="rId4" Type="http://schemas.openxmlformats.org/officeDocument/2006/relationships/hyperlink" Target="https://www.amazon.com/Indoor-Hydroponics-System-Vegetables-Hydroponic/dp/B09PK631HM/ref=sr_1_21?crid=30M05JXRWI4TE&amp;keywords=hydroponic+garden&amp;qid=1644707015&amp;refinements=p_36%3A100000-&amp;rnid=2661611011&amp;sprefix=hy%2Caps%2C730&amp;sr=8-21" TargetMode="External"/><Relationship Id="rId9" Type="http://schemas.openxmlformats.org/officeDocument/2006/relationships/hyperlink" Target="https://www.amazon.co.uk/Decocraft-SPROUTER-GERMINATOR-Healthy-Organic/dp/B07CG7DH1N/ref=pd_lpo_1?pd_rd_i=B07CG7DH1N&amp;psc=1" TargetMode="External"/><Relationship Id="rId5" Type="http://schemas.openxmlformats.org/officeDocument/2006/relationships/hyperlink" Target="https://www.towergarden.com/shop" TargetMode="External"/><Relationship Id="rId6" Type="http://schemas.openxmlformats.org/officeDocument/2006/relationships/hyperlink" Target="https://agrotonomy.com/tower-garden-order-request/" TargetMode="External"/><Relationship Id="rId7" Type="http://schemas.openxmlformats.org/officeDocument/2006/relationships/hyperlink" Target="https://agrotonomy.com/tower-garden-order-request/" TargetMode="External"/><Relationship Id="rId8" Type="http://schemas.openxmlformats.org/officeDocument/2006/relationships/hyperlink" Target="https://www.towergarden.com/school-garden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everwilde.com/" TargetMode="External"/><Relationship Id="rId4" Type="http://schemas.openxmlformats.org/officeDocument/2006/relationships/hyperlink" Target="https://homemicrogreens.com/microgreen-blo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erofarms.com/" TargetMode="External"/><Relationship Id="rId4" Type="http://schemas.openxmlformats.org/officeDocument/2006/relationships/hyperlink" Target="https://www.youtube.com/watch?v=eu5EwxMwHyc" TargetMode="External"/><Relationship Id="rId5" Type="http://schemas.openxmlformats.org/officeDocument/2006/relationships/hyperlink" Target="https://www.maximumyield.com/definition/3161/membrane-meniscus-method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davesgarden.com/guides/articles/best-vining-fruits-and-vegetables-for-vertical-gardens/" TargetMode="External"/><Relationship Id="rId4" Type="http://schemas.openxmlformats.org/officeDocument/2006/relationships/hyperlink" Target="https://davesgarden.com/guides/articles/best-vining-fruits-and-vegetables-for-vertical-gardens/" TargetMode="External"/><Relationship Id="rId10" Type="http://schemas.openxmlformats.org/officeDocument/2006/relationships/hyperlink" Target="https://www.permaculturenews.org/2016/05/06/10-edible-perennial-vines-for-vertical-gardening/" TargetMode="External"/><Relationship Id="rId9" Type="http://schemas.openxmlformats.org/officeDocument/2006/relationships/hyperlink" Target="https://www.permaculturenews.org/2016/05/06/10-edible-perennial-vines-for-vertical-gardening/" TargetMode="External"/><Relationship Id="rId5" Type="http://schemas.openxmlformats.org/officeDocument/2006/relationships/hyperlink" Target="https://davesgarden.com/guides/articles/best-vining-fruits-and-vegetables-for-vertical-gardens/" TargetMode="External"/><Relationship Id="rId6" Type="http://schemas.openxmlformats.org/officeDocument/2006/relationships/hyperlink" Target="https://davesgarden.com/guides/articles/best-vining-fruits-and-vegetables-for-vertical-gardens/" TargetMode="External"/><Relationship Id="rId7" Type="http://schemas.openxmlformats.org/officeDocument/2006/relationships/hyperlink" Target="https://www.permaculturenews.org/2016/05/06/10-edible-perennial-vines-for-vertical-gardening/" TargetMode="External"/><Relationship Id="rId8" Type="http://schemas.openxmlformats.org/officeDocument/2006/relationships/hyperlink" Target="https://www.permaculturenews.org/2016/05/06/10-edible-perennial-vines-for-vertical-gardenin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aferbrand.com/articles/plant-growth-stag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lgaeresearchsupply.com/collections/spirulina-production" TargetMode="External"/><Relationship Id="rId4" Type="http://schemas.openxmlformats.org/officeDocument/2006/relationships/hyperlink" Target="https://www.justspirulina.org/spirulina-growing-requirements" TargetMode="External"/><Relationship Id="rId5" Type="http://schemas.openxmlformats.org/officeDocument/2006/relationships/hyperlink" Target="https://grow-organic-spirulina.com/product-category/live-spirulina-culture/" TargetMode="External"/><Relationship Id="rId6" Type="http://schemas.openxmlformats.org/officeDocument/2006/relationships/hyperlink" Target="https://www.google.com/search?q=duckweed+culture&amp;source=lnms&amp;tbm=shop&amp;sa=X&amp;ved=2ahUKEwjzxrGynu71AhWGjIkEHadRCVgQ_AUoAnoECAEQBA&amp;biw=1536&amp;bih=755&amp;dpr=1.25" TargetMode="External"/><Relationship Id="rId7" Type="http://schemas.openxmlformats.org/officeDocument/2006/relationships/hyperlink" Target="https://algaeresearchsupply.com/products/algae-culture-kit-chlorell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Hydroponics</a:t>
            </a:r>
            <a:endParaRPr/>
          </a:p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Indoor farming only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type="title"/>
          </p:nvPr>
        </p:nvSpPr>
        <p:spPr>
          <a:xfrm>
            <a:off x="490250" y="5263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Players in the field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VeganVille</a:t>
            </a:r>
            <a:endParaRPr/>
          </a:p>
        </p:txBody>
      </p:sp>
      <p:sp>
        <p:nvSpPr>
          <p:cNvPr id="178" name="Google Shape;178;p3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Vegan real estate community builder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veganville.info</a:t>
            </a:r>
            <a:endParaRPr/>
          </a:p>
        </p:txBody>
      </p:sp>
      <p:sp>
        <p:nvSpPr>
          <p:cNvPr id="179" name="Google Shape;179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company that’s creating the setup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Has vertical farming goals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Completely, 100% vegan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00" y="368313"/>
            <a:ext cx="25146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7900" y="2243275"/>
            <a:ext cx="4572001" cy="3049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265500" y="97000"/>
            <a:ext cx="4045200" cy="17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 Bunk</a:t>
            </a:r>
            <a:endParaRPr/>
          </a:p>
        </p:txBody>
      </p:sp>
      <p:sp>
        <p:nvSpPr>
          <p:cNvPr id="187" name="Google Shape;187;p36"/>
          <p:cNvSpPr txBox="1"/>
          <p:nvPr>
            <p:ph idx="1" type="subTitle"/>
          </p:nvPr>
        </p:nvSpPr>
        <p:spPr>
          <a:xfrm>
            <a:off x="265500" y="942100"/>
            <a:ext cx="4306500" cy="42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Futuristic investor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Investor in VeganVille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30.5 years old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Retired at 27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Worked 70+ jobs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volunteered 1000s of positions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Environmental Health Science Bachelor’s degree from CSUSB</a:t>
            </a:r>
            <a:endParaRPr/>
          </a:p>
        </p:txBody>
      </p:sp>
      <p:sp>
        <p:nvSpPr>
          <p:cNvPr id="188" name="Google Shape;188;p36"/>
          <p:cNvSpPr txBox="1"/>
          <p:nvPr>
            <p:ph idx="2" type="body"/>
          </p:nvPr>
        </p:nvSpPr>
        <p:spPr>
          <a:xfrm>
            <a:off x="4678200" y="97000"/>
            <a:ext cx="4465800" cy="52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Inspired </a:t>
            </a:r>
            <a:r>
              <a:rPr lang="en" sz="2100"/>
              <a:t>at 6yrs old</a:t>
            </a:r>
            <a:r>
              <a:rPr lang="en" sz="2100"/>
              <a:t>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Grandparent’s farm</a:t>
            </a:r>
            <a:endParaRPr sz="21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Grandparent’s organized lettuce/tomato farm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Grew plants, like aloe, for medicine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Farmed into their 80s/90s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Ability to pick and choose what you want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Tasted and was better than a grocery store</a:t>
            </a:r>
            <a:endParaRPr sz="18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Went on -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Living with the Land</a:t>
            </a:r>
            <a:r>
              <a:rPr lang="en" sz="2100"/>
              <a:t> ride - at EPCOT</a:t>
            </a:r>
            <a:endParaRPr sz="21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w/ - ‘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behind the seeds</a:t>
            </a:r>
            <a:r>
              <a:rPr lang="en" sz="1700"/>
              <a:t>’ tour</a:t>
            </a:r>
            <a:endParaRPr sz="17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Grew up in - New England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</a:t>
            </a:r>
            <a:r>
              <a:rPr lang="en" sz="2100"/>
              <a:t>esired to </a:t>
            </a:r>
            <a:r>
              <a:rPr lang="en" sz="2100"/>
              <a:t>build upon it all</a:t>
            </a:r>
            <a:r>
              <a:rPr lang="en" sz="2100"/>
              <a:t> at home</a:t>
            </a:r>
            <a:endParaRPr sz="2100"/>
          </a:p>
        </p:txBody>
      </p:sp>
      <p:sp>
        <p:nvSpPr>
          <p:cNvPr id="189" name="Google Shape;189;p36"/>
          <p:cNvSpPr txBox="1"/>
          <p:nvPr/>
        </p:nvSpPr>
        <p:spPr>
          <a:xfrm>
            <a:off x="265500" y="4169200"/>
            <a:ext cx="43065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http://brittany-bunk.weebly.com/hydroponics.html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farm experience</a:t>
            </a:r>
            <a:endParaRPr/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311700" y="501400"/>
            <a:ext cx="8520600" cy="46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volunteering at farms:</a:t>
            </a:r>
            <a:endParaRPr sz="21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UCSB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Placed ladybugs on strawberries for pollination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Community garden - saw brussel sprouts grow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Ontario, CA - Amy’s Farm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Educational tour and met farm owner there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Picked crops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designed backyard garden for neighbor - 10 years old</a:t>
            </a:r>
            <a:endParaRPr sz="16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learning </a:t>
            </a:r>
            <a:endParaRPr sz="21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Farmer’s market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Running a microgreens business with a microgreens booth - bought them seeds and researched containers/soil alternatives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Saw the tower garden used at another booth (in a picture)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LA County Fair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Saw different hydroponic setups, plants grown, and applications/integration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Insider information on the latest and greatest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Toured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LGS (Local Grown Salads)</a:t>
            </a:r>
            <a:r>
              <a:rPr lang="en"/>
              <a:t> setup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Discussed vertical farm funding rounds with 361firm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Farming Experience - Part 2</a:t>
            </a:r>
            <a:endParaRPr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11700" y="1234075"/>
            <a:ext cx="8520600" cy="3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R&amp;D</a:t>
            </a:r>
            <a:endParaRPr sz="21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Designs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history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Designing in my own mind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Living with the Land ride at EPCOT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Behind the seeds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By - </a:t>
            </a:r>
            <a:r>
              <a:rPr lang="en" u="sng">
                <a:solidFill>
                  <a:schemeClr val="hlink"/>
                </a:solidFill>
                <a:hlinkClick r:id="rId3"/>
              </a:rPr>
              <a:t>Tower Garden</a:t>
            </a:r>
            <a:endParaRPr sz="16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Investment - stocks</a:t>
            </a:r>
            <a:endParaRPr sz="21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Aerofarms when it was a stock: SV - Spring Valley Acquisition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Foundation Farms: GMEV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</a:t>
            </a:r>
            <a:endParaRPr/>
          </a:p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Growing on my own </a:t>
            </a:r>
            <a:endParaRPr sz="21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indoors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Mini greenhouse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Soil pots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Hydroponically - aerogarden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Outdoors</a:t>
            </a:r>
            <a:endParaRPr sz="16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Plant sanctuary - rescues London Rocket, pineapply aloe, nopales cactus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Forages weeds - believes that nothing should be labeled negatively, like ‘weeds’, ‘pests’, monsters, etc., but everything has a value, based on its use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Setup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Process: circular</a:t>
            </a:r>
            <a:endParaRPr/>
          </a:p>
        </p:txBody>
      </p:sp>
      <p:sp>
        <p:nvSpPr>
          <p:cNvPr id="218" name="Google Shape;218;p4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Students: grow seedlings at home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Classroom: seedlings go into hydroponic garden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Canteen: larger plants transfer to a tower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Greenhouse: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Canteen: sprouts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/>
              <a:t>students: microgreen trays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 rotWithShape="1">
          <a:blip r:embed="rId3">
            <a:alphaModFix/>
          </a:blip>
          <a:srcRect b="0" l="119" r="119" t="0"/>
          <a:stretch/>
        </p:blipFill>
        <p:spPr>
          <a:xfrm>
            <a:off x="1612000" y="49750"/>
            <a:ext cx="5920000" cy="504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- Students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311700" y="572700"/>
            <a:ext cx="8520600" cy="45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Teaching the future generations nextgen farming styles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inspire them to create bigger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Protect against climate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Keeping food away from nature to not disturb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versatile</a:t>
            </a:r>
            <a:endParaRPr b="1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Modular</a:t>
            </a:r>
            <a:endParaRPr/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Interchangeable parts</a:t>
            </a:r>
            <a:endParaRPr b="1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Reusable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Scalable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Automated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Effort - almost none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 waste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Plants continue growing outside of vertical farm freely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overall cost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near free after initial investment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Microgreens/sprouts: reasons</a:t>
            </a:r>
            <a:endParaRPr/>
          </a:p>
        </p:txBody>
      </p:sp>
      <p:sp>
        <p:nvSpPr>
          <p:cNvPr id="234" name="Google Shape;234;p4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Quick growing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Soil alternative - only water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Fertilizer - seeds have everything they need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Flexibility in options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Bring it to school’s hydroponics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Plant in garden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small to grow into bigger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Makes them excited and cherish bigger investments if they do it themselves - like grow lights, fertilizer, aerogardens, towers, etc. for their own home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Sprouter</a:t>
            </a:r>
            <a:endParaRPr/>
          </a:p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311700" y="1234075"/>
            <a:ext cx="8590800" cy="37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Simplest - </a:t>
            </a:r>
            <a:r>
              <a:rPr lang="en" u="sng">
                <a:solidFill>
                  <a:schemeClr val="hlink"/>
                </a:solidFill>
                <a:hlinkClick r:id="rId3"/>
              </a:rPr>
              <a:t>sprouting jar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Mason jar</a:t>
            </a:r>
            <a:r>
              <a:rPr lang="en"/>
              <a:t> (£47.40 / 24 pack) + </a:t>
            </a:r>
            <a:r>
              <a:rPr lang="en" u="sng">
                <a:solidFill>
                  <a:schemeClr val="hlink"/>
                </a:solidFill>
                <a:hlinkClick r:id="rId5"/>
              </a:rPr>
              <a:t>mesh for lid</a:t>
            </a:r>
            <a:r>
              <a:rPr lang="en"/>
              <a:t> (£10.99)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Better - </a:t>
            </a:r>
            <a:r>
              <a:rPr lang="en" u="sng">
                <a:solidFill>
                  <a:schemeClr val="hlink"/>
                </a:solidFill>
                <a:hlinkClick r:id="rId6"/>
              </a:rPr>
              <a:t>microgreens tray</a:t>
            </a:r>
            <a:r>
              <a:rPr lang="en"/>
              <a:t> (6 for £22.99 = £3.83/person)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give </a:t>
            </a:r>
            <a:r>
              <a:rPr lang="en" u="sng">
                <a:solidFill>
                  <a:schemeClr val="hlink"/>
                </a:solidFill>
                <a:hlinkClick r:id="rId7"/>
              </a:rPr>
              <a:t>led strips</a:t>
            </a:r>
            <a:r>
              <a:rPr lang="en"/>
              <a:t> (£9.99) (</a:t>
            </a:r>
            <a:r>
              <a:rPr lang="en" u="sng">
                <a:solidFill>
                  <a:schemeClr val="hlink"/>
                </a:solidFill>
                <a:hlinkClick r:id="rId8"/>
              </a:rPr>
              <a:t>strips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able to handle the light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5"/>
          <p:cNvSpPr txBox="1"/>
          <p:nvPr>
            <p:ph type="title"/>
          </p:nvPr>
        </p:nvSpPr>
        <p:spPr>
          <a:xfrm>
            <a:off x="31170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Microgreens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hydroponic systems - reasons</a:t>
            </a:r>
            <a:endParaRPr/>
          </a:p>
        </p:txBody>
      </p:sp>
      <p:sp>
        <p:nvSpPr>
          <p:cNvPr id="247" name="Google Shape;247;p46"/>
          <p:cNvSpPr txBox="1"/>
          <p:nvPr>
            <p:ph idx="1" type="body"/>
          </p:nvPr>
        </p:nvSpPr>
        <p:spPr>
          <a:xfrm>
            <a:off x="311700" y="1017725"/>
            <a:ext cx="85206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&gt;&gt;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Expensive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Complicated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Wouldn’t know what to do with the equipment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Esp - after, when done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seen in the 2ndary market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Much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Risk of damaging it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Maintenance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may bother - students, their family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Might not be for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can see the hydroponics at the school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Learn - hydroponics together - mistakes, achievements, etc.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Agrovoltaics - electricity</a:t>
            </a:r>
            <a:endParaRPr/>
          </a:p>
        </p:txBody>
      </p:sp>
      <p:sp>
        <p:nvSpPr>
          <p:cNvPr id="258" name="Google Shape;258;p4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Solar panel</a:t>
            </a:r>
            <a:r>
              <a:rPr lang="en"/>
              <a:t> - £284.77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Portable power station</a:t>
            </a:r>
            <a:r>
              <a:rPr lang="en"/>
              <a:t> w/ AC port and % amount - £100-300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https://www.amazon.co.uk/Portable-Station-40800mAh-Flashlight-Emergency/dp/B08P7C64M3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Reason - avoid plug adapter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Has AC port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= £300-500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Classroom - hydroponic garden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9"/>
          <p:cNvSpPr txBox="1"/>
          <p:nvPr>
            <p:ph idx="1" type="body"/>
          </p:nvPr>
        </p:nvSpPr>
        <p:spPr>
          <a:xfrm>
            <a:off x="311700" y="1234050"/>
            <a:ext cx="3999900" cy="3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"/>
              <a:t>Ideal - </a:t>
            </a:r>
            <a:r>
              <a:rPr lang="en" u="sng">
                <a:solidFill>
                  <a:schemeClr val="hlink"/>
                </a:solidFill>
                <a:hlinkClick r:id="rId3"/>
              </a:rPr>
              <a:t>AeroGarden Farm 24Plus</a:t>
            </a:r>
            <a:r>
              <a:rPr lang="en"/>
              <a:t> (£875.19) for each classroom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Reason - stackable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Good for craft room - 1 for entire school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Cheapest versions - each classroom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£120 on amazon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Cheaper on ebay or fb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Reason - people have no use when done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Will get cheaper over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Accessories:</a:t>
            </a:r>
            <a:endParaRPr/>
          </a:p>
        </p:txBody>
      </p:sp>
      <p:sp>
        <p:nvSpPr>
          <p:cNvPr id="265" name="Google Shape;265;p49"/>
          <p:cNvSpPr txBox="1"/>
          <p:nvPr>
            <p:ph idx="2" type="body"/>
          </p:nvPr>
        </p:nvSpPr>
        <p:spPr>
          <a:xfrm>
            <a:off x="4832400" y="59700"/>
            <a:ext cx="3999900" cy="51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AeroVoir</a:t>
            </a:r>
            <a:r>
              <a:rPr lang="en"/>
              <a:t> (£46.24)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Solder - poke hole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3d print - plug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Rubber - stopper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Plug adapter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US plug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Avoid if using batteries from solar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Solar panel + battery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Aluminum foil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Can do growing lights instead - faster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Poke holes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Spray mister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Optional - tracing paper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Replacement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Net cups + sponges</a:t>
            </a:r>
            <a:r>
              <a:rPr lang="en"/>
              <a:t> (£13.99)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Might be able to do w/o cups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Seeds/algae cultures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Fertilizer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Drip irrigation cord</a:t>
            </a:r>
            <a:r>
              <a:rPr lang="en"/>
              <a:t> (</a:t>
            </a:r>
            <a:r>
              <a:rPr lang="en" sz="1200"/>
              <a:t>£</a:t>
            </a:r>
            <a:r>
              <a:rPr lang="en"/>
              <a:t>6.99)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Tomatoes - </a:t>
            </a:r>
            <a:r>
              <a:rPr lang="en" u="sng">
                <a:solidFill>
                  <a:schemeClr val="hlink"/>
                </a:solidFill>
                <a:hlinkClick r:id="rId7"/>
              </a:rPr>
              <a:t>bee pollinator</a:t>
            </a:r>
            <a:r>
              <a:rPr lang="en"/>
              <a:t> (£19.12)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Or - electric toothbrush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Strawberries - wood chips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Canteen</a:t>
            </a:r>
            <a:endParaRPr/>
          </a:p>
        </p:txBody>
      </p:sp>
      <p:pic>
        <p:nvPicPr>
          <p:cNvPr id="271" name="Google Shape;2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214300"/>
            <a:ext cx="451485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lang="en"/>
              <a:t>ydroponic towers</a:t>
            </a:r>
            <a:endParaRPr/>
          </a:p>
        </p:txBody>
      </p:sp>
      <p:sp>
        <p:nvSpPr>
          <p:cNvPr id="277" name="Google Shape;277;p5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N</a:t>
            </a:r>
            <a:r>
              <a:rPr lang="en" u="sng">
                <a:solidFill>
                  <a:schemeClr val="hlink"/>
                </a:solidFill>
                <a:hlinkClick r:id="rId4"/>
              </a:rPr>
              <a:t>utrabinns</a:t>
            </a:r>
            <a:r>
              <a:rPr lang="en"/>
              <a:t> - have to be shipped to me - a US location - $3000 total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Tower garden</a:t>
            </a:r>
            <a:r>
              <a:rPr lang="en"/>
              <a:t>. </a:t>
            </a:r>
            <a:r>
              <a:rPr lang="en"/>
              <a:t> </a:t>
            </a: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grotonomy</a:t>
            </a:r>
            <a:r>
              <a:rPr lang="en"/>
              <a:t> - ships to</a:t>
            </a:r>
            <a:r>
              <a:rPr lang="en"/>
              <a:t> UK - unsure of legitimacy - £850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Even has a </a:t>
            </a:r>
            <a:r>
              <a:rPr lang="en" u="sng">
                <a:solidFill>
                  <a:schemeClr val="hlink"/>
                </a:solidFill>
                <a:hlinkClick r:id="rId8"/>
              </a:rPr>
              <a:t>school 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1"/>
          <p:cNvSpPr txBox="1"/>
          <p:nvPr>
            <p:ph type="title"/>
          </p:nvPr>
        </p:nvSpPr>
        <p:spPr>
          <a:xfrm>
            <a:off x="311700" y="2571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Sprouters</a:t>
            </a:r>
            <a:endParaRPr/>
          </a:p>
        </p:txBody>
      </p:sp>
      <p:sp>
        <p:nvSpPr>
          <p:cNvPr id="279" name="Google Shape;279;p51"/>
          <p:cNvSpPr txBox="1"/>
          <p:nvPr>
            <p:ph idx="1" type="body"/>
          </p:nvPr>
        </p:nvSpPr>
        <p:spPr>
          <a:xfrm>
            <a:off x="311700" y="314445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Sprouter</a:t>
            </a:r>
            <a:r>
              <a:rPr lang="en"/>
              <a:t> (£14.99 * 9000/16 = £8431.86 - but not everyone will eat sprouts - &lt;$)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Needs - lots of seeds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Quickest, cheapest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Continuous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Grow time - every 2-3 days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soil/bamboo mat -&gt; empty row -&gt; extra tray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warehouse</a:t>
            </a:r>
            <a:endParaRPr/>
          </a:p>
        </p:txBody>
      </p:sp>
      <p:pic>
        <p:nvPicPr>
          <p:cNvPr id="285" name="Google Shape;28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2525"/>
            <a:ext cx="772452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/>
          <p:nvPr/>
        </p:nvSpPr>
        <p:spPr>
          <a:xfrm>
            <a:off x="2357850" y="0"/>
            <a:ext cx="570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Notes: 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Might need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aerogarden - on other side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bee the bee pollinator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ring - to water bin - to raise it - for the roots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Supports if gets too high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/>
          <p:nvPr>
            <p:ph type="title"/>
          </p:nvPr>
        </p:nvSpPr>
        <p:spPr>
          <a:xfrm>
            <a:off x="114725" y="0"/>
            <a:ext cx="852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list -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Sprout</a:t>
            </a:r>
            <a:r>
              <a:rPr b="1" lang="en"/>
              <a:t> (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cost analysis</a:t>
            </a:r>
            <a:r>
              <a:rPr b="1" lang="en"/>
              <a:t>) (fav’s - *, extra *’s - = &gt;)</a:t>
            </a:r>
            <a:endParaRPr/>
          </a:p>
        </p:txBody>
      </p:sp>
      <p:sp>
        <p:nvSpPr>
          <p:cNvPr id="292" name="Google Shape;292;p53"/>
          <p:cNvSpPr txBox="1"/>
          <p:nvPr>
            <p:ph idx="1" type="body"/>
          </p:nvPr>
        </p:nvSpPr>
        <p:spPr>
          <a:xfrm>
            <a:off x="114725" y="572700"/>
            <a:ext cx="2868000" cy="46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Good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*Basil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alfalfa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*Sunflower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**Meyer lemon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*Beet - bull’s blood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Oat grass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*Melon - water, canteloupe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Lettuce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*clover</a:t>
            </a:r>
            <a:endParaRPr/>
          </a:p>
        </p:txBody>
      </p:sp>
      <p:sp>
        <p:nvSpPr>
          <p:cNvPr id="293" name="Google Shape;293;p53"/>
          <p:cNvSpPr txBox="1"/>
          <p:nvPr>
            <p:ph idx="2" type="body"/>
          </p:nvPr>
        </p:nvSpPr>
        <p:spPr>
          <a:xfrm>
            <a:off x="5460650" y="445025"/>
            <a:ext cx="3902400" cy="48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Avoid</a:t>
            </a:r>
            <a:endParaRPr b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Radish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Herbs - like **chervil (winter), *papalo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Chia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Papaya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Nightshade - tomato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Corn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Rice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Beans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Brassicas (except kale)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Alliums - garlic, etc.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(*some) Weeds - purslane, etc.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Wheatgrass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Lentils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Jute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Hemp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Spaghetti squash</a:t>
            </a:r>
            <a:endParaRPr/>
          </a:p>
        </p:txBody>
      </p:sp>
      <p:sp>
        <p:nvSpPr>
          <p:cNvPr id="294" name="Google Shape;294;p53"/>
          <p:cNvSpPr txBox="1"/>
          <p:nvPr>
            <p:ph idx="1" type="body"/>
          </p:nvPr>
        </p:nvSpPr>
        <p:spPr>
          <a:xfrm>
            <a:off x="2982725" y="594300"/>
            <a:ext cx="2810400" cy="4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/>
              <a:t>Maybe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Lavender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Cucumber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Carrot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Cilantro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*Chamomile - pineapple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*Amaranth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*buckwheat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Millet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sesame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256275" y="9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581950"/>
            <a:ext cx="3592800" cy="46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Direction</a:t>
            </a:r>
            <a:r>
              <a:rPr b="1" lang="en"/>
              <a:t>, ideal</a:t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</a:t>
            </a:r>
            <a:r>
              <a:rPr lang="en" sz="1800"/>
              <a:t>oraging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w/ - rewilding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Indoor farming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Vertical farming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Hydroponics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aeroponics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Bioreactors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Algae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Cultured cells - plants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food = &lt;harming life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Non-living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 - digital food - VR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food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 - nutrient dense</a:t>
            </a:r>
            <a:endParaRPr/>
          </a:p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3904450" y="72300"/>
            <a:ext cx="52395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vertical farming - ex’s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Agrarian society 2.0 - inside every home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Entire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mechanized automation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reusability - 0 waste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buildings in cities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&lt;$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Growing  - what’s typically not possible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Plants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Roots - at home - carrots, potatoes, etc.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&gt;size - at &gt;size farms - grains, trees, etc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methods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Space farming - O’Neill cylinders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Bioreactors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 sz="1400"/>
              <a:t>Aeroponics</a:t>
            </a:r>
            <a:endParaRPr b="1"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Aerofarms</a:t>
            </a:r>
            <a:r>
              <a:rPr lang="en" sz="1400"/>
              <a:t> - better products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Nutrient film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Membrane Meniscus Method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193050" y="0"/>
            <a:ext cx="844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list cont. - </a:t>
            </a:r>
            <a:r>
              <a:rPr b="1" lang="en"/>
              <a:t>vine - warehouse</a:t>
            </a:r>
            <a:endParaRPr b="1"/>
          </a:p>
        </p:txBody>
      </p:sp>
      <p:sp>
        <p:nvSpPr>
          <p:cNvPr id="300" name="Google Shape;300;p54"/>
          <p:cNvSpPr txBox="1"/>
          <p:nvPr>
            <p:ph idx="2" type="body"/>
          </p:nvPr>
        </p:nvSpPr>
        <p:spPr>
          <a:xfrm>
            <a:off x="193050" y="720800"/>
            <a:ext cx="2732700" cy="45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tomatoes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cucumbers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bell pepper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strawberry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papalo</a:t>
            </a:r>
            <a:endParaRPr/>
          </a:p>
        </p:txBody>
      </p:sp>
      <p:sp>
        <p:nvSpPr>
          <p:cNvPr id="301" name="Google Shape;301;p54"/>
          <p:cNvSpPr txBox="1"/>
          <p:nvPr/>
        </p:nvSpPr>
        <p:spPr>
          <a:xfrm>
            <a:off x="2747400" y="786000"/>
            <a:ext cx="33399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melons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okra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eggplant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goji berry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currant?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lentils, beans - chickpeas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thyme?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Chamomile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2" name="Google Shape;302;p54"/>
          <p:cNvSpPr txBox="1"/>
          <p:nvPr/>
        </p:nvSpPr>
        <p:spPr>
          <a:xfrm>
            <a:off x="6067400" y="786000"/>
            <a:ext cx="25743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Potato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Kiwi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Nasturtium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Passionfruit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Loofah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Malabar spinach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Jasmine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en" sz="18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Chayote squash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</a:t>
            </a:r>
            <a:r>
              <a:rPr lang="en"/>
              <a:t>olistic system - ideal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72000" y="1017725"/>
            <a:ext cx="39999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Setup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Sprouts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Microgreens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farming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10% experimental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Algae - bioreactors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Solar - agrovoltaics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Non-living food</a:t>
            </a:r>
            <a:endParaRPr sz="1800"/>
          </a:p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311700" y="1017725"/>
            <a:ext cx="39999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Food - sources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Foraging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- rewilding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indoor farming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Like - vertical farming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Non-living, &lt;size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VR - e-food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11700" y="445025"/>
            <a:ext cx="394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Flexible</a:t>
            </a:r>
            <a:endParaRPr/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11700" y="1234075"/>
            <a:ext cx="3946500" cy="3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Growing medium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of setup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Levels - stack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Spread out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Turn 2 sq ft into 16 sq ft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use of existing space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Vines on posts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/>
              <a:t>A</a:t>
            </a:r>
            <a:r>
              <a:rPr b="1" lang="en"/>
              <a:t>lgaeponics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</a:t>
            </a:r>
            <a:r>
              <a:rPr lang="en"/>
              <a:t>ighting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plants</a:t>
            </a:r>
            <a:endParaRPr/>
          </a:p>
        </p:txBody>
      </p:sp>
      <p:cxnSp>
        <p:nvCxnSpPr>
          <p:cNvPr id="135" name="Google Shape;135;p29"/>
          <p:cNvCxnSpPr/>
          <p:nvPr/>
        </p:nvCxnSpPr>
        <p:spPr>
          <a:xfrm>
            <a:off x="4258050" y="218875"/>
            <a:ext cx="0" cy="47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9"/>
          <p:cNvSpPr txBox="1"/>
          <p:nvPr>
            <p:ph type="title"/>
          </p:nvPr>
        </p:nvSpPr>
        <p:spPr>
          <a:xfrm>
            <a:off x="4466975" y="445025"/>
            <a:ext cx="46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Foods - sources</a:t>
            </a:r>
            <a:endParaRPr/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72000" y="1234075"/>
            <a:ext cx="4572000" cy="38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Soaked seeds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 Sprouts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2 - Microgreens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Crops (leaves, vegetables, etc.)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Sizes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3 - Small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4-6 - Full-size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Algae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Water plants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Bonsai trees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#’s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3"/>
              </a:rPr>
              <a:t>plant growth stages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311700" y="445025"/>
            <a:ext cx="371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Stages of plant growth</a:t>
            </a:r>
            <a:endParaRPr/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8796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 txBox="1"/>
          <p:nvPr/>
        </p:nvSpPr>
        <p:spPr>
          <a:xfrm>
            <a:off x="258675" y="4526675"/>
            <a:ext cx="857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https://growjourney.s3.amazonaws.com/Img/Blog/February%202018/Screen%20Shot%202018-02-01%20at%203.01.37%20PM.png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8100" y="191022"/>
            <a:ext cx="1805326" cy="1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4994425" y="372725"/>
            <a:ext cx="13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Broccoli seed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algaeponics</a:t>
            </a:r>
            <a:endParaRPr/>
          </a:p>
        </p:txBody>
      </p:sp>
      <p:sp>
        <p:nvSpPr>
          <p:cNvPr id="152" name="Google Shape;152;p3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vertical farming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Crops + bioreactor in one!</a:t>
            </a:r>
            <a:endParaRPr/>
          </a:p>
        </p:txBody>
      </p:sp>
      <p:sp>
        <p:nvSpPr>
          <p:cNvPr id="153" name="Google Shape;153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Benefits</a:t>
            </a:r>
            <a:endParaRPr b="1"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No extra space</a:t>
            </a:r>
            <a:endParaRPr sz="2100"/>
          </a:p>
          <a:p>
            <a:pPr indent="-34194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Goes in aerovoir</a:t>
            </a:r>
            <a:endParaRPr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plants</a:t>
            </a:r>
            <a:endParaRPr sz="2100"/>
          </a:p>
          <a:p>
            <a:pPr indent="-34194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Balances nutrient levels</a:t>
            </a:r>
            <a:endParaRPr sz="2100"/>
          </a:p>
          <a:p>
            <a:pPr indent="-341947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2100"/>
              <a:t>= healthier plants</a:t>
            </a:r>
            <a:endParaRPr sz="2100"/>
          </a:p>
          <a:p>
            <a:pPr indent="-34194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100"/>
              <a:t>Supplements missing nutrients - like protein</a:t>
            </a:r>
            <a:endParaRPr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Self-sustaining</a:t>
            </a:r>
            <a:endParaRPr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&lt;bad algae growth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Options (including, not limited to):</a:t>
            </a:r>
            <a:endParaRPr b="1"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Spirulina (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1</a:t>
            </a:r>
            <a:r>
              <a:rPr lang="en" sz="2100"/>
              <a:t>, </a:t>
            </a:r>
            <a:r>
              <a:rPr lang="en" sz="2100" u="sng">
                <a:solidFill>
                  <a:schemeClr val="hlink"/>
                </a:solidFill>
                <a:hlinkClick r:id="rId4"/>
              </a:rPr>
              <a:t>2</a:t>
            </a:r>
            <a:r>
              <a:rPr lang="en" sz="2100"/>
              <a:t>, </a:t>
            </a:r>
            <a:r>
              <a:rPr lang="en" sz="2100" u="sng">
                <a:solidFill>
                  <a:schemeClr val="hlink"/>
                </a:solidFill>
                <a:hlinkClick r:id="rId5"/>
              </a:rPr>
              <a:t>3</a:t>
            </a:r>
            <a:r>
              <a:rPr lang="en" sz="2100"/>
              <a:t>)</a:t>
            </a:r>
            <a:endParaRPr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u="sng">
                <a:solidFill>
                  <a:schemeClr val="hlink"/>
                </a:solidFill>
                <a:hlinkClick r:id="rId6"/>
              </a:rPr>
              <a:t>duckweed</a:t>
            </a:r>
            <a:endParaRPr sz="2100"/>
          </a:p>
          <a:p>
            <a:pPr indent="-34194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u="sng">
                <a:solidFill>
                  <a:schemeClr val="hlink"/>
                </a:solidFill>
                <a:hlinkClick r:id="rId7"/>
              </a:rPr>
              <a:t>Chlorella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Costs</a:t>
            </a:r>
            <a:endParaRPr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311700" y="1017725"/>
            <a:ext cx="3999900" cy="44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Only worries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Systems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upfront build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fertilizer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Sprouts - seeds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Avoid - take from systems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Avoid everything else once setup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Extra modules (see next slide)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p32"/>
          <p:cNvSpPr txBox="1"/>
          <p:nvPr>
            <p:ph idx="2" type="body"/>
          </p:nvPr>
        </p:nvSpPr>
        <p:spPr>
          <a:xfrm>
            <a:off x="4311600" y="1017725"/>
            <a:ext cx="4643400" cy="44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free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Seeds - collection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Electricity - Solar panel + battery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Fertilizer - only cost, but is $20 for 5 years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Water - rainwater filtration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No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Dehumidifier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farmed bees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ROI (Return on Investment)</a:t>
            </a:r>
            <a:endParaRPr/>
          </a:p>
        </p:txBody>
      </p:sp>
      <p:graphicFrame>
        <p:nvGraphicFramePr>
          <p:cNvPr id="166" name="Google Shape;166;p33"/>
          <p:cNvGraphicFramePr/>
          <p:nvPr/>
        </p:nvGraphicFramePr>
        <p:xfrm>
          <a:off x="0" y="234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{6892A21B-C4D5-401D-95D9-49C414E7D47F}</a:tableStyleId>
              </a:tblPr>
              <a:tblGrid>
                <a:gridCol w="1245325"/>
                <a:gridCol w="771075"/>
                <a:gridCol w="893350"/>
                <a:gridCol w="1086825"/>
                <a:gridCol w="1983850"/>
                <a:gridCol w="933625"/>
                <a:gridCol w="1219475"/>
                <a:gridCol w="1010525"/>
              </a:tblGrid>
              <a:tr h="35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food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sale $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setup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# of Uses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</a:t>
                      </a:r>
                      <a:r>
                        <a:rPr b="1" lang="en"/>
                        <a:t>ath - 1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# rounds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Math - 2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time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sprouts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£1/bag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sprouter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15/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15/16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immediate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3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Sprouts or soaking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jars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2.43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47.40 + 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10.99)/24 = 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2.43/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&gt;0.1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2.43/24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immediate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3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microgreens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4/box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0.96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£22.99/6 = 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£</a:t>
                      </a:r>
                      <a:r>
                        <a:rPr lang="en"/>
                        <a:t>3.83/£4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0.96/2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immediate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vegetables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£1/bag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garden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875.19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£875.19/£1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29.17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875.19/30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months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tower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£850/£1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10.63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850/80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months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67" name="Google Shape;167;p33"/>
          <p:cNvSpPr txBox="1"/>
          <p:nvPr/>
        </p:nvSpPr>
        <p:spPr>
          <a:xfrm>
            <a:off x="855600" y="1064525"/>
            <a:ext cx="721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Equations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$[spent = saved] = ROI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# of times = ROI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1 </a:t>
            </a:r>
            <a:r>
              <a:rPr lang="en">
                <a:solidFill>
                  <a:schemeClr val="dk2"/>
                </a:solidFill>
              </a:rPr>
              <a:t>- uses = price of setup/price of food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2 - rounds = </a:t>
            </a:r>
            <a:r>
              <a:rPr lang="en">
                <a:solidFill>
                  <a:schemeClr val="dk2"/>
                </a:solidFill>
              </a:rPr>
              <a:t>ROI uses/round uses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